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D97706"/>
              </a:solidFill>
            </c:spPr>
          </c:dPt>
          <c:dPt>
            <c:idx val="1"/>
            <c:spPr>
              <a:solidFill>
                <a:srgbClr val="059669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6366F1"/>
              </a:solidFill>
            </c:spPr>
          </c:dPt>
          <c:dPt>
            <c:idx val="4"/>
            <c:spPr>
              <a:solidFill>
                <a:srgbClr val="0891B2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1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3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5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7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09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11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1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03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05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7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01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3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5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7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9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1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1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03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05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07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09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1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3896000" y="1029000"/>
            <a:ext cx="4400000" cy="4400000"/>
          </a:xfrm>
          <a:prstGeom prst="ellipse">
            <a:avLst/>
          </a:prstGeom>
          <a:solidFill>
            <a:srgbClr val="FFFFFF"/>
          </a:solidFill>
          <a:ln w="381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4196000" y="1329000"/>
            <a:ext cx="3800000" cy="380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596000" y="2329000"/>
            <a:ext cx="3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PINNACLE PROPERTIES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596000" y="2729000"/>
            <a:ext cx="30000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Building Lasting Value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5496000" y="3679000"/>
            <a:ext cx="12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696000" y="3829000"/>
            <a:ext cx="2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Portfolio Strategy &amp; Market Outlook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5800" y="59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B5B8BF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7258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765800" y="1651600"/>
            <a:ext cx="80000" cy="8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065900" y="1651600"/>
            <a:ext cx="80000" cy="8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458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— Portfolio Value —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58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$6.2B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0825" y="3221600"/>
            <a:ext cx="1270050" cy="0"/>
          </a:xfrm>
          <a:prstGeom prst="line">
            <a:avLst/>
          </a:prstGeom>
          <a:ln w="190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+12%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58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5800" y="3871600"/>
            <a:ext cx="1955085" cy="100000"/>
          </a:xfrm>
          <a:prstGeom prst="roundRect">
            <a:avLst>
              <a:gd name="adj" fmla="val 2557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658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85%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459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4859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3525900" y="1651600"/>
            <a:ext cx="80000" cy="8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826000" y="1651600"/>
            <a:ext cx="80000" cy="8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5059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59669"/>
                </a:solidFill>
                <a:latin typeface="Inter"/>
              </a:rPr>
              <a:t>— Occupancy —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859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95.8%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4080925" y="3221600"/>
            <a:ext cx="1270050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5259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+1.2%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5659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B4DF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3565900" y="3871600"/>
            <a:ext cx="2208096" cy="100000"/>
          </a:xfrm>
          <a:prstGeom prst="roundRect">
            <a:avLst>
              <a:gd name="adj" fmla="val 2264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5259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96%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2060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62460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286000" y="165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8586100" y="165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2660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F4444"/>
                </a:solidFill>
                <a:latin typeface="Inter"/>
              </a:rPr>
              <a:t>— NOI —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460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$380M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6841025" y="3221600"/>
            <a:ext cx="1270050" cy="0"/>
          </a:xfrm>
          <a:prstGeom prst="line">
            <a:avLst/>
          </a:prstGeom>
          <a:ln w="1905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2860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+8%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3260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FAC6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326000" y="3871600"/>
            <a:ext cx="1886082" cy="100000"/>
          </a:xfrm>
          <a:prstGeom prst="roundRect">
            <a:avLst>
              <a:gd name="adj" fmla="val 265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2860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82%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9661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90061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9046100" y="1651600"/>
            <a:ext cx="80000" cy="8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1346200" y="1651600"/>
            <a:ext cx="80000" cy="8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90261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366F1"/>
                </a:solidFill>
                <a:latin typeface="Inter"/>
              </a:rPr>
              <a:t>— IRR —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0061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14.5%</a:t>
            </a:r>
          </a:p>
        </p:txBody>
      </p:sp>
      <p:cxnSp>
        <p:nvCxnSpPr>
          <p:cNvPr id="44" name="Connector 43"/>
          <p:cNvCxnSpPr/>
          <p:nvPr/>
        </p:nvCxnSpPr>
        <p:spPr>
          <a:xfrm>
            <a:off x="9601125" y="3221600"/>
            <a:ext cx="1270050" cy="0"/>
          </a:xfrm>
          <a:prstGeom prst="line">
            <a:avLst/>
          </a:prstGeom>
          <a:ln w="19050"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0461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+1.5%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90861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D0D1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ounded Rectangle 46"/>
          <p:cNvSpPr/>
          <p:nvPr/>
        </p:nvSpPr>
        <p:spPr>
          <a:xfrm>
            <a:off x="9086100" y="3871600"/>
            <a:ext cx="1656072" cy="100000"/>
          </a:xfrm>
          <a:prstGeom prst="roundRect">
            <a:avLst>
              <a:gd name="adj" fmla="val 3019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90461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72%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Prime location portfolio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Strong tenant relationships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In-house management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Office sector exposure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Geographic concentration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High leverage ratio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Mixed-use redevelopment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Life sciences facilities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Sun Belt migration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Rising interest rates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Remote work impact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Construction cost inflation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85800" y="15216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225800" y="15616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255800" y="159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6136000" y="159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285800" y="17216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D97706"/>
                </a:solidFill>
                <a:latin typeface="Inter"/>
              </a:rPr>
              <a:t>— Quick Wins —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2455850" y="2061600"/>
            <a:ext cx="2540100" cy="0"/>
          </a:xfrm>
          <a:prstGeom prst="line">
            <a:avLst/>
          </a:prstGeom>
          <a:ln w="127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305800" y="21216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426000" y="15216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466000" y="15616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6496000" y="159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376200" y="159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526000" y="17216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— Major Projects —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7696050" y="2061600"/>
            <a:ext cx="2540100" cy="0"/>
          </a:xfrm>
          <a:prstGeom prst="line">
            <a:avLst/>
          </a:prstGeom>
          <a:ln w="127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546000" y="21216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185800" y="38412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1225800" y="38812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255800" y="39112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136000" y="39112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285800" y="40412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— Fill-Ins —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2455850" y="4381200"/>
            <a:ext cx="25401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305800" y="44412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426000" y="38412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466000" y="38812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496000" y="3911200"/>
            <a:ext cx="60000" cy="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1376200" y="3911200"/>
            <a:ext cx="60000" cy="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526000" y="40412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6366F1"/>
                </a:solidFill>
                <a:latin typeface="Inter"/>
              </a:rPr>
              <a:t>— Thankless Tasks —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7696050" y="4381200"/>
            <a:ext cx="2540100" cy="0"/>
          </a:xfrm>
          <a:prstGeom prst="line">
            <a:avLst/>
          </a:prstGeom>
          <a:ln w="12700"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546000" y="44412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5800" y="3581200"/>
            <a:ext cx="4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─ Effort ─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85800" y="6080800"/>
            <a:ext cx="1032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─ Impact ─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835800" y="1521600"/>
            <a:ext cx="10520400" cy="4529200"/>
          </a:xfrm>
          <a:prstGeom prst="rect">
            <a:avLst/>
          </a:prstGeom>
          <a:noFill/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875800" y="1561600"/>
            <a:ext cx="10440400" cy="4449200"/>
          </a:xfrm>
          <a:prstGeom prst="rect">
            <a:avLst/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796000" y="2057200"/>
            <a:ext cx="2600000" cy="2600000"/>
          </a:xfrm>
          <a:prstGeom prst="ellipse">
            <a:avLst/>
          </a:prstGeom>
          <a:solidFill>
            <a:srgbClr val="F3D6B4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856000" y="2117200"/>
            <a:ext cx="2480000" cy="2480000"/>
          </a:xfrm>
          <a:prstGeom prst="ellipse">
            <a:avLst/>
          </a:prstGeom>
          <a:solidFill>
            <a:srgbClr val="F3D6B4"/>
          </a:solidFill>
          <a:ln w="63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496000" y="2939800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74151"/>
                </a:solidFill>
                <a:latin typeface="Inter"/>
              </a:rPr>
              <a:t>INNOVATION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96000" y="31598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1" name="Oval 10"/>
          <p:cNvSpPr/>
          <p:nvPr/>
        </p:nvSpPr>
        <p:spPr>
          <a:xfrm>
            <a:off x="4133000" y="2915200"/>
            <a:ext cx="2600000" cy="2600000"/>
          </a:xfrm>
          <a:prstGeom prst="ellipse">
            <a:avLst/>
          </a:prstGeom>
          <a:solidFill>
            <a:srgbClr val="F3D6B4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4193000" y="2975200"/>
            <a:ext cx="2480000" cy="2480000"/>
          </a:xfrm>
          <a:prstGeom prst="ellipse">
            <a:avLst/>
          </a:prstGeom>
          <a:solidFill>
            <a:srgbClr val="F3D6B4"/>
          </a:solidFill>
          <a:ln w="63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35200" y="4312600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74151"/>
                </a:solidFill>
                <a:latin typeface="Inter"/>
              </a:rPr>
              <a:t>EXPERIENCE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35200" y="4532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5" name="Oval 14"/>
          <p:cNvSpPr/>
          <p:nvPr/>
        </p:nvSpPr>
        <p:spPr>
          <a:xfrm>
            <a:off x="5459000" y="2915200"/>
            <a:ext cx="2600000" cy="2600000"/>
          </a:xfrm>
          <a:prstGeom prst="ellipse">
            <a:avLst/>
          </a:prstGeom>
          <a:solidFill>
            <a:srgbClr val="B4DFD2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519000" y="2975200"/>
            <a:ext cx="2480000" cy="2480000"/>
          </a:xfrm>
          <a:prstGeom prst="ellipse">
            <a:avLst/>
          </a:prstGeom>
          <a:solidFill>
            <a:srgbClr val="B4DFD2"/>
          </a:solidFill>
          <a:ln w="63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556800" y="4312600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74151"/>
                </a:solidFill>
                <a:latin typeface="Inter"/>
              </a:rPr>
              <a:t>TRUST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56800" y="4532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9" name="Oval 18"/>
          <p:cNvSpPr/>
          <p:nvPr/>
        </p:nvSpPr>
        <p:spPr>
          <a:xfrm>
            <a:off x="5796000" y="3486200"/>
            <a:ext cx="600000" cy="600000"/>
          </a:xfrm>
          <a:prstGeom prst="ellipse">
            <a:avLst/>
          </a:prstGeom>
          <a:solidFill>
            <a:srgbClr val="D97706"/>
          </a:solidFill>
          <a:ln w="25400">
            <a:solidFill>
              <a:srgbClr val="B865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5826000" y="3516200"/>
            <a:ext cx="540000" cy="540000"/>
          </a:xfrm>
          <a:prstGeom prst="ellipse">
            <a:avLst/>
          </a:prstGeom>
          <a:solidFill>
            <a:srgbClr val="D97706"/>
          </a:solidFill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5296000" y="41662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Our Competitive Advantage</a:t>
            </a:r>
          </a:p>
        </p:txBody>
      </p:sp>
      <p:sp>
        <p:nvSpPr>
          <p:cNvPr id="22" name="Oval 21"/>
          <p:cNvSpPr/>
          <p:nvPr/>
        </p:nvSpPr>
        <p:spPr>
          <a:xfrm>
            <a:off x="890800" y="157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251200" y="157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90800" y="59458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1251200" y="59458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2784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4784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9784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1784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D97706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8784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Discovery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1" name="Oval 10"/>
          <p:cNvSpPr/>
          <p:nvPr/>
        </p:nvSpPr>
        <p:spPr>
          <a:xfrm>
            <a:off x="1692840" y="33766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752840" y="33766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812840" y="33766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4" name="Connector 13"/>
          <p:cNvCxnSpPr/>
          <p:nvPr/>
        </p:nvCxnSpPr>
        <p:spPr>
          <a:xfrm>
            <a:off x="429192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61192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366192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78192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59669"/>
                </a:solidFill>
                <a:latin typeface="Inter"/>
              </a:rPr>
              <a:t>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65192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6988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20" name="Oval 19"/>
          <p:cNvSpPr/>
          <p:nvPr/>
        </p:nvSpPr>
        <p:spPr>
          <a:xfrm>
            <a:off x="3856920" y="33766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3916920" y="33766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3976920" y="33766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3" name="Connector 22"/>
          <p:cNvCxnSpPr/>
          <p:nvPr/>
        </p:nvCxnSpPr>
        <p:spPr>
          <a:xfrm>
            <a:off x="645600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577600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582600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594600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EF4444"/>
                </a:solidFill>
                <a:latin typeface="Inter"/>
              </a:rPr>
              <a:t>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1600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Develop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03396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29" name="Oval 28"/>
          <p:cNvSpPr/>
          <p:nvPr/>
        </p:nvSpPr>
        <p:spPr>
          <a:xfrm>
            <a:off x="6021000" y="33766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6081000" y="33766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141000" y="33766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2" name="Connector 31"/>
          <p:cNvCxnSpPr/>
          <p:nvPr/>
        </p:nvCxnSpPr>
        <p:spPr>
          <a:xfrm>
            <a:off x="862008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794008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799008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811008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6366F1"/>
                </a:solidFill>
                <a:latin typeface="Inter"/>
              </a:rPr>
              <a:t>4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98008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Deploy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19804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38" name="Oval 37"/>
          <p:cNvSpPr/>
          <p:nvPr/>
        </p:nvSpPr>
        <p:spPr>
          <a:xfrm>
            <a:off x="8185080" y="337660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8245080" y="337660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8305080" y="337660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010416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015416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027416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891B2"/>
                </a:solidFill>
                <a:latin typeface="Inter"/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14416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Optimize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36212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46" name="Oval 45"/>
          <p:cNvSpPr/>
          <p:nvPr/>
        </p:nvSpPr>
        <p:spPr>
          <a:xfrm>
            <a:off x="10349160" y="33766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Oval 46"/>
          <p:cNvSpPr/>
          <p:nvPr/>
        </p:nvSpPr>
        <p:spPr>
          <a:xfrm>
            <a:off x="10409160" y="33766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10469160" y="33766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85800" y="220452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085800" y="178452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25800" y="182452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85800" y="178452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D97706"/>
                </a:solidFill>
                <a:latin typeface="Inter"/>
              </a:rPr>
              <a:t>1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05800" y="1984520"/>
            <a:ext cx="280000" cy="0"/>
          </a:xfrm>
          <a:prstGeom prst="line">
            <a:avLst/>
          </a:prstGeom>
          <a:ln w="12700">
            <a:solidFill>
              <a:srgbClr val="ECBB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813232" y="159903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785800" y="157160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865800" y="163160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Q1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65800" y="189160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Foundation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65800" y="219160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5" name="Oval 14"/>
          <p:cNvSpPr/>
          <p:nvPr/>
        </p:nvSpPr>
        <p:spPr>
          <a:xfrm>
            <a:off x="11291200" y="228244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351200" y="228244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411200" y="228244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8" name="Connector 17"/>
          <p:cNvCxnSpPr/>
          <p:nvPr/>
        </p:nvCxnSpPr>
        <p:spPr>
          <a:xfrm>
            <a:off x="1285800" y="313036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1085800" y="271036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25800" y="275036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085800" y="271036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2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1505800" y="2910360"/>
            <a:ext cx="280000" cy="0"/>
          </a:xfrm>
          <a:prstGeom prst="line">
            <a:avLst/>
          </a:prstGeom>
          <a:ln w="12700">
            <a:solidFill>
              <a:srgbClr val="82CAB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813232" y="252487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785800" y="249744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865800" y="255744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59669"/>
                </a:solidFill>
                <a:latin typeface="Inter"/>
              </a:rPr>
              <a:t>Q2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65800" y="281744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Growth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65800" y="311744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8" name="Oval 27"/>
          <p:cNvSpPr/>
          <p:nvPr/>
        </p:nvSpPr>
        <p:spPr>
          <a:xfrm>
            <a:off x="11291200" y="320828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1351200" y="320828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1411200" y="320828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1285800" y="405620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1085800" y="363620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1125800" y="367620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085800" y="363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3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1505800" y="3836200"/>
            <a:ext cx="280000" cy="0"/>
          </a:xfrm>
          <a:prstGeom prst="line">
            <a:avLst/>
          </a:prstGeom>
          <a:ln w="12700">
            <a:solidFill>
              <a:srgbClr val="F7A1A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1813232" y="345071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1785800" y="342328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1865800" y="348328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Q3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65800" y="374328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Scale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865800" y="404328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41" name="Oval 40"/>
          <p:cNvSpPr/>
          <p:nvPr/>
        </p:nvSpPr>
        <p:spPr>
          <a:xfrm>
            <a:off x="11291200" y="413412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1351200" y="413412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11411200" y="413412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44" name="Connector 43"/>
          <p:cNvCxnSpPr/>
          <p:nvPr/>
        </p:nvCxnSpPr>
        <p:spPr>
          <a:xfrm>
            <a:off x="1285800" y="498204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1085800" y="456204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1125800" y="460204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085800" y="456204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6366F1"/>
                </a:solidFill>
                <a:latin typeface="Inter"/>
              </a:rPr>
              <a:t>4</a:t>
            </a:r>
          </a:p>
        </p:txBody>
      </p:sp>
      <p:cxnSp>
        <p:nvCxnSpPr>
          <p:cNvPr id="48" name="Connector 47"/>
          <p:cNvCxnSpPr/>
          <p:nvPr/>
        </p:nvCxnSpPr>
        <p:spPr>
          <a:xfrm>
            <a:off x="1505800" y="4762040"/>
            <a:ext cx="280000" cy="0"/>
          </a:xfrm>
          <a:prstGeom prst="line">
            <a:avLst/>
          </a:prstGeom>
          <a:ln w="12700">
            <a:solidFill>
              <a:srgbClr val="B1B2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/>
          <p:cNvSpPr/>
          <p:nvPr/>
        </p:nvSpPr>
        <p:spPr>
          <a:xfrm>
            <a:off x="1813232" y="437655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ounded Rectangle 49"/>
          <p:cNvSpPr/>
          <p:nvPr/>
        </p:nvSpPr>
        <p:spPr>
          <a:xfrm>
            <a:off x="1785800" y="434912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1865800" y="440912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366F1"/>
                </a:solidFill>
                <a:latin typeface="Inter"/>
              </a:rPr>
              <a:t>Q4 2026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865800" y="466912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Optimize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865800" y="496912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54" name="Oval 53"/>
          <p:cNvSpPr/>
          <p:nvPr/>
        </p:nvSpPr>
        <p:spPr>
          <a:xfrm>
            <a:off x="11291200" y="505996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Oval 54"/>
          <p:cNvSpPr/>
          <p:nvPr/>
        </p:nvSpPr>
        <p:spPr>
          <a:xfrm>
            <a:off x="11351200" y="505996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Oval 55"/>
          <p:cNvSpPr/>
          <p:nvPr/>
        </p:nvSpPr>
        <p:spPr>
          <a:xfrm>
            <a:off x="11411200" y="505996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Oval 56"/>
          <p:cNvSpPr/>
          <p:nvPr/>
        </p:nvSpPr>
        <p:spPr>
          <a:xfrm>
            <a:off x="1085800" y="548788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Oval 57"/>
          <p:cNvSpPr/>
          <p:nvPr/>
        </p:nvSpPr>
        <p:spPr>
          <a:xfrm>
            <a:off x="1125800" y="552788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TextBox 58"/>
          <p:cNvSpPr txBox="1"/>
          <p:nvPr/>
        </p:nvSpPr>
        <p:spPr>
          <a:xfrm>
            <a:off x="1085800" y="548788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891B2"/>
                </a:solidFill>
                <a:latin typeface="Inter"/>
              </a:rPr>
              <a:t>5</a:t>
            </a:r>
          </a:p>
        </p:txBody>
      </p:sp>
      <p:cxnSp>
        <p:nvCxnSpPr>
          <p:cNvPr id="60" name="Connector 59"/>
          <p:cNvCxnSpPr/>
          <p:nvPr/>
        </p:nvCxnSpPr>
        <p:spPr>
          <a:xfrm>
            <a:off x="1505800" y="5687880"/>
            <a:ext cx="280000" cy="0"/>
          </a:xfrm>
          <a:prstGeom prst="line">
            <a:avLst/>
          </a:prstGeom>
          <a:ln w="12700">
            <a:solidFill>
              <a:srgbClr val="83C8D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/>
          <p:cNvSpPr/>
          <p:nvPr/>
        </p:nvSpPr>
        <p:spPr>
          <a:xfrm>
            <a:off x="1813232" y="530239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2" name="Rounded Rectangle 61"/>
          <p:cNvSpPr/>
          <p:nvPr/>
        </p:nvSpPr>
        <p:spPr>
          <a:xfrm>
            <a:off x="1785800" y="527496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TextBox 62"/>
          <p:cNvSpPr txBox="1"/>
          <p:nvPr/>
        </p:nvSpPr>
        <p:spPr>
          <a:xfrm>
            <a:off x="1865800" y="533496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891B2"/>
                </a:solidFill>
                <a:latin typeface="Inter"/>
              </a:rPr>
              <a:t>Q1 2027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865800" y="559496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Expand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865800" y="589496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66" name="Oval 65"/>
          <p:cNvSpPr/>
          <p:nvPr/>
        </p:nvSpPr>
        <p:spPr>
          <a:xfrm>
            <a:off x="11291200" y="59858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Oval 66"/>
          <p:cNvSpPr/>
          <p:nvPr/>
        </p:nvSpPr>
        <p:spPr>
          <a:xfrm>
            <a:off x="11351200" y="59858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11411200" y="59858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Rectangle 6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TextBox 6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065800" y="1551600"/>
            <a:ext cx="10060400" cy="640000"/>
          </a:xfrm>
          <a:prstGeom prst="roundRect">
            <a:avLst>
              <a:gd name="adj" fmla="val 993"/>
            </a:avLst>
          </a:prstGeom>
          <a:noFill/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085800" y="1571600"/>
            <a:ext cx="10020400" cy="600000"/>
          </a:xfrm>
          <a:prstGeom prst="roundRect">
            <a:avLst>
              <a:gd name="adj" fmla="val 798"/>
            </a:avLst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025800" y="1751600"/>
            <a:ext cx="240000" cy="2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45800" y="1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65800" y="1611600"/>
            <a:ext cx="4710200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Awareness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0" y="1591600"/>
            <a:ext cx="49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D97706"/>
                </a:solidFill>
                <a:latin typeface="Inter"/>
              </a:rPr>
              <a:t>10,000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1871600"/>
            <a:ext cx="49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2" name="Oval 11"/>
          <p:cNvSpPr/>
          <p:nvPr/>
        </p:nvSpPr>
        <p:spPr>
          <a:xfrm>
            <a:off x="6026000" y="2171600"/>
            <a:ext cx="20000" cy="2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6086000" y="2171600"/>
            <a:ext cx="20000" cy="2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6146000" y="2171600"/>
            <a:ext cx="20000" cy="2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754702" y="2191600"/>
            <a:ext cx="8682595" cy="640000"/>
          </a:xfrm>
          <a:prstGeom prst="roundRect">
            <a:avLst>
              <a:gd name="adj" fmla="val 1151"/>
            </a:avLst>
          </a:prstGeom>
          <a:noFill/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774702" y="2211600"/>
            <a:ext cx="8642595" cy="600000"/>
          </a:xfrm>
          <a:prstGeom prst="roundRect">
            <a:avLst>
              <a:gd name="adj" fmla="val 925"/>
            </a:avLst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714702" y="2391600"/>
            <a:ext cx="240000" cy="2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734702" y="241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54702" y="2251600"/>
            <a:ext cx="4021297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Interest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5999" y="2231600"/>
            <a:ext cx="4221297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059669"/>
                </a:solidFill>
                <a:latin typeface="Inter"/>
              </a:rPr>
              <a:t>5,200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5999" y="2511600"/>
            <a:ext cx="4221297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22" name="Oval 21"/>
          <p:cNvSpPr/>
          <p:nvPr/>
        </p:nvSpPr>
        <p:spPr>
          <a:xfrm>
            <a:off x="6026000" y="2811600"/>
            <a:ext cx="20000" cy="2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086000" y="2811600"/>
            <a:ext cx="20000" cy="2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146000" y="2811600"/>
            <a:ext cx="20000" cy="2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2443605" y="2831600"/>
            <a:ext cx="7304790" cy="640000"/>
          </a:xfrm>
          <a:prstGeom prst="roundRect">
            <a:avLst>
              <a:gd name="adj" fmla="val 1368"/>
            </a:avLst>
          </a:prstGeom>
          <a:noFill/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2463605" y="2851600"/>
            <a:ext cx="7264790" cy="600000"/>
          </a:xfrm>
          <a:prstGeom prst="roundRect">
            <a:avLst>
              <a:gd name="adj" fmla="val 1101"/>
            </a:avLst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2403605" y="3031600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2423605" y="305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743605" y="2891600"/>
            <a:ext cx="3332395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Consideration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96000" y="2871600"/>
            <a:ext cx="353239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EF4444"/>
                </a:solidFill>
                <a:latin typeface="Inter"/>
              </a:rPr>
              <a:t>2,800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96000" y="3151600"/>
            <a:ext cx="353239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32" name="Oval 31"/>
          <p:cNvSpPr/>
          <p:nvPr/>
        </p:nvSpPr>
        <p:spPr>
          <a:xfrm>
            <a:off x="6026000" y="3451600"/>
            <a:ext cx="20000" cy="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6086000" y="3451600"/>
            <a:ext cx="20000" cy="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6146000" y="3451600"/>
            <a:ext cx="20000" cy="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3132508" y="3471600"/>
            <a:ext cx="5926984" cy="640000"/>
          </a:xfrm>
          <a:prstGeom prst="roundRect">
            <a:avLst>
              <a:gd name="adj" fmla="val 1687"/>
            </a:avLst>
          </a:prstGeom>
          <a:noFill/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3152508" y="3491600"/>
            <a:ext cx="5886984" cy="600000"/>
          </a:xfrm>
          <a:prstGeom prst="roundRect">
            <a:avLst>
              <a:gd name="adj" fmla="val 1358"/>
            </a:avLst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3092508" y="3671600"/>
            <a:ext cx="240000" cy="24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3112508" y="369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432508" y="3531600"/>
            <a:ext cx="2643492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Intent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096000" y="3511600"/>
            <a:ext cx="284349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6366F1"/>
                </a:solidFill>
                <a:latin typeface="Inter"/>
              </a:rPr>
              <a:t>1,400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096000" y="3791600"/>
            <a:ext cx="2843492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42" name="Oval 41"/>
          <p:cNvSpPr/>
          <p:nvPr/>
        </p:nvSpPr>
        <p:spPr>
          <a:xfrm>
            <a:off x="6026000" y="4091600"/>
            <a:ext cx="20000" cy="2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6086000" y="4091600"/>
            <a:ext cx="20000" cy="2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6146000" y="4091600"/>
            <a:ext cx="20000" cy="2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3821410" y="4111600"/>
            <a:ext cx="4549180" cy="640000"/>
          </a:xfrm>
          <a:prstGeom prst="roundRect">
            <a:avLst>
              <a:gd name="adj" fmla="val 2198"/>
            </a:avLst>
          </a:prstGeom>
          <a:noFill/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ounded Rectangle 45"/>
          <p:cNvSpPr/>
          <p:nvPr/>
        </p:nvSpPr>
        <p:spPr>
          <a:xfrm>
            <a:off x="3841410" y="4131600"/>
            <a:ext cx="4509180" cy="600000"/>
          </a:xfrm>
          <a:prstGeom prst="roundRect">
            <a:avLst>
              <a:gd name="adj" fmla="val 1774"/>
            </a:avLst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Oval 46"/>
          <p:cNvSpPr/>
          <p:nvPr/>
        </p:nvSpPr>
        <p:spPr>
          <a:xfrm>
            <a:off x="3781410" y="4311600"/>
            <a:ext cx="240000" cy="24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3801410" y="433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121410" y="4171600"/>
            <a:ext cx="1954590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Purchase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096000" y="4151600"/>
            <a:ext cx="215459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0891B2"/>
                </a:solidFill>
                <a:latin typeface="Inter"/>
              </a:rPr>
              <a:t>680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096000" y="4431600"/>
            <a:ext cx="215459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52" name="Oval 51"/>
          <p:cNvSpPr/>
          <p:nvPr/>
        </p:nvSpPr>
        <p:spPr>
          <a:xfrm>
            <a:off x="6026000" y="4731600"/>
            <a:ext cx="20000" cy="2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Oval 52"/>
          <p:cNvSpPr/>
          <p:nvPr/>
        </p:nvSpPr>
        <p:spPr>
          <a:xfrm>
            <a:off x="6086000" y="4731600"/>
            <a:ext cx="20000" cy="2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Oval 53"/>
          <p:cNvSpPr/>
          <p:nvPr/>
        </p:nvSpPr>
        <p:spPr>
          <a:xfrm>
            <a:off x="6146000" y="4731600"/>
            <a:ext cx="20000" cy="2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905756" y="1371600"/>
            <a:ext cx="2380488" cy="905840"/>
          </a:xfrm>
          <a:prstGeom prst="roundRect">
            <a:avLst>
              <a:gd name="adj" fmla="val 4200"/>
            </a:avLst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35756" y="1401600"/>
            <a:ext cx="2320488" cy="845840"/>
          </a:xfrm>
          <a:prstGeom prst="roundRect">
            <a:avLst>
              <a:gd name="adj" fmla="val 3447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985756" y="1391600"/>
            <a:ext cx="2220488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85756" y="1829520"/>
            <a:ext cx="2220488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Oval 8"/>
          <p:cNvSpPr/>
          <p:nvPr/>
        </p:nvSpPr>
        <p:spPr>
          <a:xfrm>
            <a:off x="6024000" y="2215440"/>
            <a:ext cx="24000" cy="2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6084000" y="2215440"/>
            <a:ext cx="24000" cy="2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6144000" y="2215440"/>
            <a:ext cx="24000" cy="2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850767" y="2327440"/>
            <a:ext cx="4490466" cy="905840"/>
          </a:xfrm>
          <a:prstGeom prst="roundRect">
            <a:avLst>
              <a:gd name="adj" fmla="val 2226"/>
            </a:avLst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3880767" y="2357440"/>
            <a:ext cx="4430466" cy="845840"/>
          </a:xfrm>
          <a:prstGeom prst="roundRect">
            <a:avLst>
              <a:gd name="adj" fmla="val 1805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930767" y="2347440"/>
            <a:ext cx="4330466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30767" y="2785360"/>
            <a:ext cx="4330466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6" name="Oval 15"/>
          <p:cNvSpPr/>
          <p:nvPr/>
        </p:nvSpPr>
        <p:spPr>
          <a:xfrm>
            <a:off x="6024000" y="3171280"/>
            <a:ext cx="24000" cy="24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084000" y="3171280"/>
            <a:ext cx="24000" cy="24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6144000" y="3171280"/>
            <a:ext cx="24000" cy="24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2795778" y="3283280"/>
            <a:ext cx="6600444" cy="905840"/>
          </a:xfrm>
          <a:prstGeom prst="roundRect">
            <a:avLst>
              <a:gd name="adj" fmla="val 1515"/>
            </a:avLst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2825778" y="3313280"/>
            <a:ext cx="6540444" cy="845840"/>
          </a:xfrm>
          <a:prstGeom prst="roundRect">
            <a:avLst>
              <a:gd name="adj" fmla="val 1223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2875778" y="3303280"/>
            <a:ext cx="6440444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Objectives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75778" y="3741200"/>
            <a:ext cx="6440444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sp>
        <p:nvSpPr>
          <p:cNvPr id="23" name="Oval 22"/>
          <p:cNvSpPr/>
          <p:nvPr/>
        </p:nvSpPr>
        <p:spPr>
          <a:xfrm>
            <a:off x="6024000" y="4127120"/>
            <a:ext cx="24000" cy="24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084000" y="4127120"/>
            <a:ext cx="24000" cy="24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6144000" y="4127120"/>
            <a:ext cx="24000" cy="24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1740789" y="4239120"/>
            <a:ext cx="8710422" cy="905840"/>
          </a:xfrm>
          <a:prstGeom prst="roundRect">
            <a:avLst>
              <a:gd name="adj" fmla="val 1148"/>
            </a:avLst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70789" y="4269120"/>
            <a:ext cx="8650422" cy="845840"/>
          </a:xfrm>
          <a:prstGeom prst="roundRect">
            <a:avLst>
              <a:gd name="adj" fmla="val 924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1820789" y="4259120"/>
            <a:ext cx="8550422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Tactics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20789" y="4697040"/>
            <a:ext cx="8550422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sp>
        <p:nvSpPr>
          <p:cNvPr id="30" name="Oval 29"/>
          <p:cNvSpPr/>
          <p:nvPr/>
        </p:nvSpPr>
        <p:spPr>
          <a:xfrm>
            <a:off x="6024000" y="5082960"/>
            <a:ext cx="24000" cy="24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084000" y="5082960"/>
            <a:ext cx="24000" cy="24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6144000" y="5082960"/>
            <a:ext cx="24000" cy="24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85800" y="5194960"/>
            <a:ext cx="10820400" cy="905840"/>
          </a:xfrm>
          <a:prstGeom prst="roundRect">
            <a:avLst>
              <a:gd name="adj" fmla="val 924"/>
            </a:avLst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715800" y="5224960"/>
            <a:ext cx="10760400" cy="845840"/>
          </a:xfrm>
          <a:prstGeom prst="roundRect">
            <a:avLst>
              <a:gd name="adj" fmla="val 743"/>
            </a:avLst>
          </a:prstGeom>
          <a:noFill/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65800" y="5214960"/>
            <a:ext cx="1066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Operations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65800" y="5652880"/>
            <a:ext cx="1066040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37" name="Oval 36"/>
          <p:cNvSpPr/>
          <p:nvPr/>
        </p:nvSpPr>
        <p:spPr>
          <a:xfrm>
            <a:off x="6024000" y="6038800"/>
            <a:ext cx="24000" cy="24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084000" y="6038800"/>
            <a:ext cx="24000" cy="24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6144000" y="6038800"/>
            <a:ext cx="24000" cy="24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596000" y="3336200"/>
            <a:ext cx="1000000" cy="1000000"/>
          </a:xfrm>
          <a:prstGeom prst="ellipse">
            <a:avLst/>
          </a:prstGeom>
          <a:solidFill>
            <a:srgbClr val="FFFBEB"/>
          </a:solidFill>
          <a:ln w="381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646000" y="3386200"/>
            <a:ext cx="900000" cy="900000"/>
          </a:xfrm>
          <a:prstGeom prst="ellipse">
            <a:avLst/>
          </a:prstGeom>
          <a:solidFill>
            <a:srgbClr val="D97706"/>
          </a:solidFill>
          <a:ln w="25400">
            <a:solidFill>
              <a:srgbClr val="AD5F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646000" y="3386200"/>
            <a:ext cx="900000" cy="9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4" name="Oval 13"/>
          <p:cNvSpPr/>
          <p:nvPr/>
        </p:nvSpPr>
        <p:spPr>
          <a:xfrm>
            <a:off x="6081000" y="27162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6458932" y="278284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6791280" y="297472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7037958" y="32687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7169212" y="362931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169212" y="401308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037958" y="437369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6791280" y="466767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458932" y="485956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081000" y="49262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5703068" y="485956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5370720" y="466767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5124042" y="43737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4992788" y="401308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4992788" y="362931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5124042" y="326870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5370720" y="297472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5703068" y="278284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5816000" y="1856200"/>
            <a:ext cx="560000" cy="560000"/>
          </a:xfrm>
          <a:prstGeom prst="ellipse">
            <a:avLst/>
          </a:prstGeom>
          <a:solidFill>
            <a:srgbClr val="D97706"/>
          </a:solidFill>
          <a:ln w="25400">
            <a:solidFill>
              <a:srgbClr val="AD5F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5816000" y="18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396000" y="24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35" name="Oval 34"/>
          <p:cNvSpPr/>
          <p:nvPr/>
        </p:nvSpPr>
        <p:spPr>
          <a:xfrm>
            <a:off x="7288243" y="2706200"/>
            <a:ext cx="560000" cy="560000"/>
          </a:xfrm>
          <a:prstGeom prst="ellipse">
            <a:avLst/>
          </a:prstGeom>
          <a:solidFill>
            <a:srgbClr val="059669"/>
          </a:solidFill>
          <a:ln w="25400">
            <a:solidFill>
              <a:srgbClr val="0478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288243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68243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38" name="Oval 37"/>
          <p:cNvSpPr/>
          <p:nvPr/>
        </p:nvSpPr>
        <p:spPr>
          <a:xfrm>
            <a:off x="7288243" y="4406199"/>
            <a:ext cx="560000" cy="560000"/>
          </a:xfrm>
          <a:prstGeom prst="ellipse">
            <a:avLst/>
          </a:prstGeom>
          <a:solidFill>
            <a:srgbClr val="EF4444"/>
          </a:solidFill>
          <a:ln w="25400">
            <a:solidFill>
              <a:srgbClr val="BF363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288243" y="4406199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868243" y="500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41" name="Oval 40"/>
          <p:cNvSpPr/>
          <p:nvPr/>
        </p:nvSpPr>
        <p:spPr>
          <a:xfrm>
            <a:off x="5816000" y="5256200"/>
            <a:ext cx="560000" cy="560000"/>
          </a:xfrm>
          <a:prstGeom prst="ellipse">
            <a:avLst/>
          </a:prstGeom>
          <a:solidFill>
            <a:srgbClr val="6366F1"/>
          </a:solidFill>
          <a:ln w="25400">
            <a:solidFill>
              <a:srgbClr val="4F51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5816000" y="52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396000" y="58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44" name="Oval 43"/>
          <p:cNvSpPr/>
          <p:nvPr/>
        </p:nvSpPr>
        <p:spPr>
          <a:xfrm>
            <a:off x="4343757" y="4406200"/>
            <a:ext cx="560000" cy="560000"/>
          </a:xfrm>
          <a:prstGeom prst="ellipse">
            <a:avLst/>
          </a:prstGeom>
          <a:solidFill>
            <a:srgbClr val="0891B2"/>
          </a:solidFill>
          <a:ln w="25400">
            <a:solidFill>
              <a:srgbClr val="06748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4343757" y="44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923757" y="50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47" name="Oval 46"/>
          <p:cNvSpPr/>
          <p:nvPr/>
        </p:nvSpPr>
        <p:spPr>
          <a:xfrm>
            <a:off x="4343757" y="2706200"/>
            <a:ext cx="560000" cy="560000"/>
          </a:xfrm>
          <a:prstGeom prst="ellipse">
            <a:avLst/>
          </a:prstGeom>
          <a:solidFill>
            <a:srgbClr val="CA8A04"/>
          </a:solidFill>
          <a:ln w="25400">
            <a:solidFill>
              <a:srgbClr val="A16E0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4343757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923757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50" name="Rectangle 4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Data &amp; Insights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4810200" cy="500000"/>
          </a:xfrm>
          <a:prstGeom prst="roundRect">
            <a:avLst>
              <a:gd name="adj" fmla="val 20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20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723432" y="1499032"/>
            <a:ext cx="4810200" cy="500000"/>
          </a:xfrm>
          <a:prstGeom prst="roundRect">
            <a:avLst>
              <a:gd name="adj" fmla="val 20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20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5F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5F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5F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3083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583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58350" y="2491600"/>
            <a:ext cx="1360000" cy="13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6303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2013350" y="238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2013350" y="390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6303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82% 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303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$8.2M / $10M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58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• Revenue Target •</a:t>
            </a:r>
          </a:p>
        </p:txBody>
      </p:sp>
      <p:sp>
        <p:nvSpPr>
          <p:cNvPr id="14" name="Oval 13"/>
          <p:cNvSpPr/>
          <p:nvPr/>
        </p:nvSpPr>
        <p:spPr>
          <a:xfrm>
            <a:off x="40134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0634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063450" y="2491600"/>
            <a:ext cx="1360000" cy="1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3354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718450" y="2386600"/>
            <a:ext cx="50000" cy="5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718450" y="3906600"/>
            <a:ext cx="50000" cy="5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3354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94% —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354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94%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4309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59669"/>
                </a:solidFill>
                <a:latin typeface="Inter"/>
              </a:rPr>
              <a:t>• Customer Satisfaction •</a:t>
            </a:r>
          </a:p>
        </p:txBody>
      </p:sp>
      <p:sp>
        <p:nvSpPr>
          <p:cNvPr id="23" name="Oval 22"/>
          <p:cNvSpPr/>
          <p:nvPr/>
        </p:nvSpPr>
        <p:spPr>
          <a:xfrm>
            <a:off x="67185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7685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6768550" y="2491600"/>
            <a:ext cx="1360000" cy="1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0405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7423550" y="2386600"/>
            <a:ext cx="50000" cy="5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7423550" y="3906600"/>
            <a:ext cx="50000" cy="5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0405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84% —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405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42 / 50 pts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1360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EF4444"/>
                </a:solidFill>
                <a:latin typeface="Inter"/>
              </a:rPr>
              <a:t>• Sprint Velocity •</a:t>
            </a:r>
          </a:p>
        </p:txBody>
      </p:sp>
      <p:sp>
        <p:nvSpPr>
          <p:cNvPr id="32" name="Oval 31"/>
          <p:cNvSpPr/>
          <p:nvPr/>
        </p:nvSpPr>
        <p:spPr>
          <a:xfrm>
            <a:off x="94236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94736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9473650" y="2491600"/>
            <a:ext cx="1360000" cy="13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97456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10128650" y="2386600"/>
            <a:ext cx="50000" cy="5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10128650" y="3906600"/>
            <a:ext cx="50000" cy="5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97456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99% —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7456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99.95%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8411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366F1"/>
                </a:solidFill>
                <a:latin typeface="Inter"/>
              </a:rPr>
              <a:t>• Uptime SLA •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Planning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85800" y="2117366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105800" y="1737366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45800" y="1777366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105800" y="1737366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M1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1917366"/>
            <a:ext cx="300000" cy="0"/>
          </a:xfrm>
          <a:prstGeom prst="line">
            <a:avLst/>
          </a:prstGeom>
          <a:ln w="12700">
            <a:solidFill>
              <a:srgbClr val="ECBB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813232" y="1599032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785800" y="1571600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865800" y="1631600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Jan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65800" y="187160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Project Kickoff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65800" y="216160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5" name="Oval 14"/>
          <p:cNvSpPr/>
          <p:nvPr/>
        </p:nvSpPr>
        <p:spPr>
          <a:xfrm>
            <a:off x="11291200" y="2158133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351200" y="2158133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411200" y="2158133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8" name="Connector 17"/>
          <p:cNvCxnSpPr/>
          <p:nvPr/>
        </p:nvCxnSpPr>
        <p:spPr>
          <a:xfrm>
            <a:off x="1285800" y="2888899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1105800" y="2508899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45800" y="2548899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105800" y="2508899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M2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1485800" y="2688899"/>
            <a:ext cx="300000" cy="0"/>
          </a:xfrm>
          <a:prstGeom prst="line">
            <a:avLst/>
          </a:prstGeom>
          <a:ln w="12700">
            <a:solidFill>
              <a:srgbClr val="82CAB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813232" y="2370565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785800" y="2343133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865800" y="2403133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59669"/>
                </a:solidFill>
                <a:latin typeface="Inter"/>
              </a:rPr>
              <a:t>Mar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65800" y="2643133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Alpha Release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65800" y="2933133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28" name="Oval 27"/>
          <p:cNvSpPr/>
          <p:nvPr/>
        </p:nvSpPr>
        <p:spPr>
          <a:xfrm>
            <a:off x="11291200" y="2929666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1351200" y="2929666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1411200" y="2929666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1285800" y="3660432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1105800" y="3280432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1145800" y="3320432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105800" y="3280432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EF4444"/>
                </a:solidFill>
                <a:latin typeface="Inter"/>
              </a:rPr>
              <a:t>M3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1485800" y="3460432"/>
            <a:ext cx="300000" cy="0"/>
          </a:xfrm>
          <a:prstGeom prst="line">
            <a:avLst/>
          </a:prstGeom>
          <a:ln w="12700">
            <a:solidFill>
              <a:srgbClr val="F7A1A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1813232" y="3142098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1785800" y="3114666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1865800" y="3174666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May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65800" y="3414666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Beta Testing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865800" y="3704666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41" name="Oval 40"/>
          <p:cNvSpPr/>
          <p:nvPr/>
        </p:nvSpPr>
        <p:spPr>
          <a:xfrm>
            <a:off x="11291200" y="3701199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1351200" y="3701199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11411200" y="3701199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44" name="Connector 43"/>
          <p:cNvCxnSpPr/>
          <p:nvPr/>
        </p:nvCxnSpPr>
        <p:spPr>
          <a:xfrm>
            <a:off x="1285800" y="4431965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1105800" y="4051965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1145800" y="4091965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105800" y="4051965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6366F1"/>
                </a:solidFill>
                <a:latin typeface="Inter"/>
              </a:rPr>
              <a:t>M4</a:t>
            </a:r>
          </a:p>
        </p:txBody>
      </p:sp>
      <p:cxnSp>
        <p:nvCxnSpPr>
          <p:cNvPr id="48" name="Connector 47"/>
          <p:cNvCxnSpPr/>
          <p:nvPr/>
        </p:nvCxnSpPr>
        <p:spPr>
          <a:xfrm>
            <a:off x="1485800" y="4231965"/>
            <a:ext cx="300000" cy="0"/>
          </a:xfrm>
          <a:prstGeom prst="line">
            <a:avLst/>
          </a:prstGeom>
          <a:ln w="12700">
            <a:solidFill>
              <a:srgbClr val="B1B2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/>
          <p:cNvSpPr/>
          <p:nvPr/>
        </p:nvSpPr>
        <p:spPr>
          <a:xfrm>
            <a:off x="1813232" y="3913631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ounded Rectangle 49"/>
          <p:cNvSpPr/>
          <p:nvPr/>
        </p:nvSpPr>
        <p:spPr>
          <a:xfrm>
            <a:off x="1785800" y="3886199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1865800" y="3946199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366F1"/>
                </a:solidFill>
                <a:latin typeface="Inter"/>
              </a:rPr>
              <a:t>Jul 2026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865800" y="4186199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Launch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865800" y="4476199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54" name="Oval 53"/>
          <p:cNvSpPr/>
          <p:nvPr/>
        </p:nvSpPr>
        <p:spPr>
          <a:xfrm>
            <a:off x="11291200" y="4472732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Oval 54"/>
          <p:cNvSpPr/>
          <p:nvPr/>
        </p:nvSpPr>
        <p:spPr>
          <a:xfrm>
            <a:off x="11351200" y="4472732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Oval 55"/>
          <p:cNvSpPr/>
          <p:nvPr/>
        </p:nvSpPr>
        <p:spPr>
          <a:xfrm>
            <a:off x="11411200" y="4472732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57" name="Connector 56"/>
          <p:cNvCxnSpPr/>
          <p:nvPr/>
        </p:nvCxnSpPr>
        <p:spPr>
          <a:xfrm>
            <a:off x="1285800" y="5203498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105800" y="4823498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Oval 58"/>
          <p:cNvSpPr/>
          <p:nvPr/>
        </p:nvSpPr>
        <p:spPr>
          <a:xfrm>
            <a:off x="1145800" y="4863498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1105800" y="4823498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0891B2"/>
                </a:solidFill>
                <a:latin typeface="Inter"/>
              </a:rPr>
              <a:t>M5</a:t>
            </a:r>
          </a:p>
        </p:txBody>
      </p:sp>
      <p:cxnSp>
        <p:nvCxnSpPr>
          <p:cNvPr id="61" name="Connector 60"/>
          <p:cNvCxnSpPr/>
          <p:nvPr/>
        </p:nvCxnSpPr>
        <p:spPr>
          <a:xfrm>
            <a:off x="1485800" y="5003498"/>
            <a:ext cx="300000" cy="0"/>
          </a:xfrm>
          <a:prstGeom prst="line">
            <a:avLst/>
          </a:prstGeom>
          <a:ln w="12700">
            <a:solidFill>
              <a:srgbClr val="83C8D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/>
          <p:cNvSpPr/>
          <p:nvPr/>
        </p:nvSpPr>
        <p:spPr>
          <a:xfrm>
            <a:off x="1813232" y="4685164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Rounded Rectangle 62"/>
          <p:cNvSpPr/>
          <p:nvPr/>
        </p:nvSpPr>
        <p:spPr>
          <a:xfrm>
            <a:off x="1785800" y="4657732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1865800" y="4717732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891B2"/>
                </a:solidFill>
                <a:latin typeface="Inter"/>
              </a:rPr>
              <a:t>Sep 2026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865800" y="4957732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Scale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865800" y="5247732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67" name="Oval 66"/>
          <p:cNvSpPr/>
          <p:nvPr/>
        </p:nvSpPr>
        <p:spPr>
          <a:xfrm>
            <a:off x="11291200" y="5244265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11351200" y="5244265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Oval 68"/>
          <p:cNvSpPr/>
          <p:nvPr/>
        </p:nvSpPr>
        <p:spPr>
          <a:xfrm>
            <a:off x="11411200" y="5244265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Oval 69"/>
          <p:cNvSpPr/>
          <p:nvPr/>
        </p:nvSpPr>
        <p:spPr>
          <a:xfrm>
            <a:off x="1105800" y="5595031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1" name="Oval 70"/>
          <p:cNvSpPr/>
          <p:nvPr/>
        </p:nvSpPr>
        <p:spPr>
          <a:xfrm>
            <a:off x="1145800" y="5635031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TextBox 71"/>
          <p:cNvSpPr txBox="1"/>
          <p:nvPr/>
        </p:nvSpPr>
        <p:spPr>
          <a:xfrm>
            <a:off x="1105800" y="5595031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CA8A04"/>
                </a:solidFill>
                <a:latin typeface="Inter"/>
              </a:rPr>
              <a:t>M6</a:t>
            </a:r>
          </a:p>
        </p:txBody>
      </p:sp>
      <p:cxnSp>
        <p:nvCxnSpPr>
          <p:cNvPr id="73" name="Connector 72"/>
          <p:cNvCxnSpPr/>
          <p:nvPr/>
        </p:nvCxnSpPr>
        <p:spPr>
          <a:xfrm>
            <a:off x="1485800" y="5775031"/>
            <a:ext cx="300000" cy="0"/>
          </a:xfrm>
          <a:prstGeom prst="line">
            <a:avLst/>
          </a:prstGeom>
          <a:ln w="12700">
            <a:solidFill>
              <a:srgbClr val="E4C48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1813232" y="5456697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5" name="Rounded Rectangle 74"/>
          <p:cNvSpPr/>
          <p:nvPr/>
        </p:nvSpPr>
        <p:spPr>
          <a:xfrm>
            <a:off x="1785800" y="5429265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1865800" y="5489265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A8A04"/>
                </a:solidFill>
                <a:latin typeface="Inter"/>
              </a:rPr>
              <a:t>Nov 2026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865800" y="5729265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Review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1865800" y="6019265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79" name="Oval 78"/>
          <p:cNvSpPr/>
          <p:nvPr/>
        </p:nvSpPr>
        <p:spPr>
          <a:xfrm>
            <a:off x="11291200" y="6015798"/>
            <a:ext cx="30000" cy="3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0" name="Oval 79"/>
          <p:cNvSpPr/>
          <p:nvPr/>
        </p:nvSpPr>
        <p:spPr>
          <a:xfrm>
            <a:off x="11351200" y="6015798"/>
            <a:ext cx="30000" cy="3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1" name="Oval 80"/>
          <p:cNvSpPr/>
          <p:nvPr/>
        </p:nvSpPr>
        <p:spPr>
          <a:xfrm>
            <a:off x="11411200" y="6015798"/>
            <a:ext cx="30000" cy="3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2" name="Rectangle 8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3" name="TextBox 8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About 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3460133" cy="4529200"/>
          </a:xfrm>
          <a:prstGeom prst="roundRect">
            <a:avLst>
              <a:gd name="adj" fmla="val 2207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715800" y="1601600"/>
            <a:ext cx="3400133" cy="4469200"/>
          </a:xfrm>
          <a:prstGeom prst="roundRect">
            <a:avLst>
              <a:gd name="adj" fmla="val 1790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755800" y="164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015933" y="164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45800" y="174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— To Do —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550833" y="2091600"/>
            <a:ext cx="1730066" cy="0"/>
          </a:xfrm>
          <a:prstGeom prst="line">
            <a:avLst/>
          </a:prstGeom>
          <a:ln w="190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745800" y="221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BF1E6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785800" y="23416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55800" y="224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5800" y="264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BF1E6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785800" y="27716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5800" y="267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Design wireframes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45800" y="307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BF1E6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785800" y="32016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55800" y="310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Set up CI/CD</a:t>
            </a:r>
          </a:p>
        </p:txBody>
      </p:sp>
      <p:sp>
        <p:nvSpPr>
          <p:cNvPr id="20" name="Oval 19"/>
          <p:cNvSpPr/>
          <p:nvPr/>
        </p:nvSpPr>
        <p:spPr>
          <a:xfrm>
            <a:off x="2340866" y="59858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2400866" y="59858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2460866" y="59858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65933" y="1571600"/>
            <a:ext cx="3460133" cy="4529200"/>
          </a:xfrm>
          <a:prstGeom prst="roundRect">
            <a:avLst>
              <a:gd name="adj" fmla="val 2207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4395933" y="1601600"/>
            <a:ext cx="3400133" cy="4469200"/>
          </a:xfrm>
          <a:prstGeom prst="roundRect">
            <a:avLst>
              <a:gd name="adj" fmla="val 1790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4435933" y="164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696066" y="164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425933" y="174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— In Progress —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5230966" y="2091600"/>
            <a:ext cx="1730066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4425933" y="221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E6F4F0"/>
          </a:solidFill>
          <a:ln w="127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4465933" y="2341600"/>
            <a:ext cx="40000" cy="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4535933" y="224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API development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425933" y="264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E6F4F0"/>
          </a:solidFill>
          <a:ln w="127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4465933" y="2771600"/>
            <a:ext cx="40000" cy="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4535933" y="267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Frontend build</a:t>
            </a:r>
          </a:p>
        </p:txBody>
      </p:sp>
      <p:sp>
        <p:nvSpPr>
          <p:cNvPr id="35" name="Oval 34"/>
          <p:cNvSpPr/>
          <p:nvPr/>
        </p:nvSpPr>
        <p:spPr>
          <a:xfrm>
            <a:off x="6020999" y="59858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6080999" y="59858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6140999" y="59858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8046066" y="1571600"/>
            <a:ext cx="3460133" cy="4529200"/>
          </a:xfrm>
          <a:prstGeom prst="roundRect">
            <a:avLst>
              <a:gd name="adj" fmla="val 2207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8076066" y="1601600"/>
            <a:ext cx="3400133" cy="4469200"/>
          </a:xfrm>
          <a:prstGeom prst="roundRect">
            <a:avLst>
              <a:gd name="adj" fmla="val 1790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8116066" y="16416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1376199" y="16416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106066" y="174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EF4444"/>
                </a:solidFill>
                <a:latin typeface="Inter"/>
              </a:rPr>
              <a:t>— Done —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8911099" y="2091600"/>
            <a:ext cx="1730066" cy="0"/>
          </a:xfrm>
          <a:prstGeom prst="line">
            <a:avLst/>
          </a:prstGeom>
          <a:ln w="1905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8106066" y="221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DECEC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Oval 44"/>
          <p:cNvSpPr/>
          <p:nvPr/>
        </p:nvSpPr>
        <p:spPr>
          <a:xfrm>
            <a:off x="8146066" y="2341600"/>
            <a:ext cx="40000" cy="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8216066" y="224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Project charter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8106066" y="264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DECEC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8146066" y="2771600"/>
            <a:ext cx="40000" cy="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8216066" y="267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Team onboarding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106066" y="307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DECEC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Oval 50"/>
          <p:cNvSpPr/>
          <p:nvPr/>
        </p:nvSpPr>
        <p:spPr>
          <a:xfrm>
            <a:off x="8146066" y="3201600"/>
            <a:ext cx="40000" cy="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8216066" y="310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Architecture review</a:t>
            </a:r>
          </a:p>
        </p:txBody>
      </p:sp>
      <p:sp>
        <p:nvSpPr>
          <p:cNvPr id="53" name="Oval 52"/>
          <p:cNvSpPr/>
          <p:nvPr/>
        </p:nvSpPr>
        <p:spPr>
          <a:xfrm>
            <a:off x="9701132" y="59858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Oval 53"/>
          <p:cNvSpPr/>
          <p:nvPr/>
        </p:nvSpPr>
        <p:spPr>
          <a:xfrm>
            <a:off x="9761132" y="59858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Oval 54"/>
          <p:cNvSpPr/>
          <p:nvPr/>
        </p:nvSpPr>
        <p:spPr>
          <a:xfrm>
            <a:off x="9821132" y="59858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05800" y="1691600"/>
            <a:ext cx="5660000" cy="3860000"/>
          </a:xfrm>
          <a:prstGeom prst="rect">
            <a:avLst/>
          </a:prstGeom>
          <a:noFill/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75800" y="1661600"/>
            <a:ext cx="5720000" cy="3920000"/>
          </a:xfrm>
          <a:prstGeom prst="rect">
            <a:avLst/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235800" y="1721600"/>
            <a:ext cx="1866666" cy="1266666"/>
          </a:xfrm>
          <a:prstGeom prst="rect">
            <a:avLst/>
          </a:prstGeom>
          <a:solidFill>
            <a:srgbClr val="93DFC6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3102466" y="1721600"/>
            <a:ext cx="1866666" cy="1266666"/>
          </a:xfrm>
          <a:prstGeom prst="rect">
            <a:avLst/>
          </a:prstGeom>
          <a:solidFill>
            <a:srgbClr val="FAD391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4969132" y="1721600"/>
            <a:ext cx="1866666" cy="1266666"/>
          </a:xfrm>
          <a:prstGeom prst="rect">
            <a:avLst/>
          </a:prstGeom>
          <a:solidFill>
            <a:srgbClr val="F7AAAA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235800" y="2988266"/>
            <a:ext cx="1866666" cy="1266666"/>
          </a:xfrm>
          <a:prstGeom prst="rect">
            <a:avLst/>
          </a:prstGeom>
          <a:solidFill>
            <a:srgbClr val="D7F9E9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3102466" y="2988266"/>
            <a:ext cx="1866666" cy="1266666"/>
          </a:xfrm>
          <a:prstGeom prst="rect">
            <a:avLst/>
          </a:prstGeom>
          <a:solidFill>
            <a:srgbClr val="FDEBAE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969132" y="2988266"/>
            <a:ext cx="1866666" cy="1266666"/>
          </a:xfrm>
          <a:prstGeom prst="rect">
            <a:avLst/>
          </a:prstGeom>
          <a:solidFill>
            <a:srgbClr val="FAD391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235800" y="4254932"/>
            <a:ext cx="1866666" cy="1266666"/>
          </a:xfrm>
          <a:prstGeom prst="rect">
            <a:avLst/>
          </a:prstGeom>
          <a:solidFill>
            <a:srgbClr val="EAFCF3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3102466" y="4254932"/>
            <a:ext cx="1866666" cy="1266666"/>
          </a:xfrm>
          <a:prstGeom prst="rect">
            <a:avLst/>
          </a:prstGeom>
          <a:solidFill>
            <a:srgbClr val="D7F9E9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969132" y="4254932"/>
            <a:ext cx="1866666" cy="1266666"/>
          </a:xfrm>
          <a:prstGeom prst="rect">
            <a:avLst/>
          </a:prstGeom>
          <a:solidFill>
            <a:srgbClr val="FDEBAE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85800" y="16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785800" y="16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85800" y="54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6785800" y="54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5732465" y="2184933"/>
            <a:ext cx="340000" cy="340000"/>
          </a:xfrm>
          <a:prstGeom prst="ellipse">
            <a:avLst/>
          </a:prstGeom>
          <a:solidFill>
            <a:srgbClr val="991B1B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782465" y="2234933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991B1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999132" y="2544933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Data Breach</a:t>
            </a:r>
          </a:p>
        </p:txBody>
      </p:sp>
      <p:sp>
        <p:nvSpPr>
          <p:cNvPr id="23" name="Oval 22"/>
          <p:cNvSpPr/>
          <p:nvPr/>
        </p:nvSpPr>
        <p:spPr>
          <a:xfrm>
            <a:off x="5732465" y="3451599"/>
            <a:ext cx="340000" cy="340000"/>
          </a:xfrm>
          <a:prstGeom prst="ellipse">
            <a:avLst/>
          </a:prstGeom>
          <a:solidFill>
            <a:srgbClr val="EF4444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5782465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999132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Supply Chain</a:t>
            </a:r>
          </a:p>
        </p:txBody>
      </p:sp>
      <p:sp>
        <p:nvSpPr>
          <p:cNvPr id="26" name="Oval 25"/>
          <p:cNvSpPr/>
          <p:nvPr/>
        </p:nvSpPr>
        <p:spPr>
          <a:xfrm>
            <a:off x="3865799" y="3451599"/>
            <a:ext cx="340000" cy="340000"/>
          </a:xfrm>
          <a:prstGeom prst="ellipse">
            <a:avLst/>
          </a:prstGeom>
          <a:solidFill>
            <a:srgbClr val="F59E0B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3915799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3132466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Compliance</a:t>
            </a:r>
          </a:p>
        </p:txBody>
      </p:sp>
      <p:sp>
        <p:nvSpPr>
          <p:cNvPr id="29" name="Oval 28"/>
          <p:cNvSpPr/>
          <p:nvPr/>
        </p:nvSpPr>
        <p:spPr>
          <a:xfrm>
            <a:off x="5732465" y="3451599"/>
            <a:ext cx="340000" cy="340000"/>
          </a:xfrm>
          <a:prstGeom prst="ellipse">
            <a:avLst/>
          </a:prstGeom>
          <a:solidFill>
            <a:srgbClr val="F59E0B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5782465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4999132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Talent</a:t>
            </a:r>
          </a:p>
        </p:txBody>
      </p:sp>
      <p:sp>
        <p:nvSpPr>
          <p:cNvPr id="32" name="Oval 31"/>
          <p:cNvSpPr/>
          <p:nvPr/>
        </p:nvSpPr>
        <p:spPr>
          <a:xfrm>
            <a:off x="5732465" y="3451599"/>
            <a:ext cx="340000" cy="340000"/>
          </a:xfrm>
          <a:prstGeom prst="ellipse">
            <a:avLst/>
          </a:prstGeom>
          <a:solidFill>
            <a:srgbClr val="EF4444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5782465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4999132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Market Shift</a:t>
            </a:r>
          </a:p>
        </p:txBody>
      </p:sp>
      <p:sp>
        <p:nvSpPr>
          <p:cNvPr id="35" name="Oval 34"/>
          <p:cNvSpPr/>
          <p:nvPr/>
        </p:nvSpPr>
        <p:spPr>
          <a:xfrm>
            <a:off x="1999133" y="4718265"/>
            <a:ext cx="340000" cy="340000"/>
          </a:xfrm>
          <a:prstGeom prst="ellipse">
            <a:avLst/>
          </a:prstGeom>
          <a:solidFill>
            <a:srgbClr val="10B981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2049133" y="4768265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265800" y="5078265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Technology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235800" y="5621600"/>
            <a:ext cx="5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— Likelihood —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85800" y="3481600"/>
            <a:ext cx="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Impact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335800" y="1621600"/>
            <a:ext cx="2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— Legend —</a:t>
            </a:r>
          </a:p>
        </p:txBody>
      </p:sp>
      <p:sp>
        <p:nvSpPr>
          <p:cNvPr id="41" name="Oval 40"/>
          <p:cNvSpPr/>
          <p:nvPr/>
        </p:nvSpPr>
        <p:spPr>
          <a:xfrm>
            <a:off x="7365800" y="1951600"/>
            <a:ext cx="140000" cy="140000"/>
          </a:xfrm>
          <a:prstGeom prst="ellipse">
            <a:avLst/>
          </a:prstGeom>
          <a:solidFill>
            <a:srgbClr val="10B981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595800" y="19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Low</a:t>
            </a:r>
          </a:p>
        </p:txBody>
      </p:sp>
      <p:sp>
        <p:nvSpPr>
          <p:cNvPr id="43" name="Oval 42"/>
          <p:cNvSpPr/>
          <p:nvPr/>
        </p:nvSpPr>
        <p:spPr>
          <a:xfrm>
            <a:off x="7365800" y="2351600"/>
            <a:ext cx="140000" cy="140000"/>
          </a:xfrm>
          <a:prstGeom prst="ellipse">
            <a:avLst/>
          </a:prstGeom>
          <a:solidFill>
            <a:srgbClr val="F59E0B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595800" y="23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Medium</a:t>
            </a:r>
          </a:p>
        </p:txBody>
      </p:sp>
      <p:sp>
        <p:nvSpPr>
          <p:cNvPr id="45" name="Oval 44"/>
          <p:cNvSpPr/>
          <p:nvPr/>
        </p:nvSpPr>
        <p:spPr>
          <a:xfrm>
            <a:off x="7365800" y="2751600"/>
            <a:ext cx="140000" cy="140000"/>
          </a:xfrm>
          <a:prstGeom prst="ellipse">
            <a:avLst/>
          </a:prstGeom>
          <a:solidFill>
            <a:srgbClr val="EF4444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7595800" y="27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High</a:t>
            </a:r>
          </a:p>
        </p:txBody>
      </p:sp>
      <p:sp>
        <p:nvSpPr>
          <p:cNvPr id="47" name="Oval 46"/>
          <p:cNvSpPr/>
          <p:nvPr/>
        </p:nvSpPr>
        <p:spPr>
          <a:xfrm>
            <a:off x="7365800" y="3151600"/>
            <a:ext cx="140000" cy="140000"/>
          </a:xfrm>
          <a:prstGeom prst="ellipse">
            <a:avLst/>
          </a:prstGeom>
          <a:solidFill>
            <a:srgbClr val="991B1B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7595800" y="31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Critical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Deliverables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23432" y="1499032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Commercial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Class A office, retail, and industrial assets in top-tier markets.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420032" y="1499032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Residential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Luxury multifamily and build-to-rent communities in high-growth metros.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126832" y="1499032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Development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Ground-up and repositioning projects that create transformative value.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66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81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96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111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26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141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66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081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096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111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126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41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066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81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6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1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26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41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66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081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096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111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126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41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2133600" y="1629000"/>
            <a:ext cx="7924800" cy="3600000"/>
          </a:xfrm>
          <a:prstGeom prst="roundRect">
            <a:avLst>
              <a:gd name="adj" fmla="val 1261"/>
            </a:avLst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2193600" y="1689000"/>
            <a:ext cx="7804800" cy="3480000"/>
          </a:xfrm>
          <a:prstGeom prst="roundRect">
            <a:avLst>
              <a:gd name="adj" fmla="val 1025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2333600" y="18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“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433600" y="2329000"/>
            <a:ext cx="73248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0" i="1">
                <a:solidFill>
                  <a:srgbClr val="374151"/>
                </a:solidFill>
                <a:latin typeface="Inter"/>
              </a:rPr>
              <a:t>Real estate is more than bricks and mortar — it's about creating places where businesses thrive, communities flourish, and investors earn enduring returns.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58400" y="43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0" b="1" i="0">
                <a:solidFill>
                  <a:srgbClr val="D97706"/>
                </a:solidFill>
                <a:latin typeface="Inter"/>
              </a:rPr>
              <a:t>”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5496000" y="4129000"/>
            <a:ext cx="12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433600" y="4379000"/>
            <a:ext cx="73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CEO, Pinnacle Properties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433600" y="4729000"/>
            <a:ext cx="73248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Investor Annual Report, 2025</a:t>
            </a:r>
          </a:p>
        </p:txBody>
      </p:sp>
      <p:sp>
        <p:nvSpPr>
          <p:cNvPr id="35" name="Oval 34"/>
          <p:cNvSpPr/>
          <p:nvPr/>
        </p:nvSpPr>
        <p:spPr>
          <a:xfrm>
            <a:off x="58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9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60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1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62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49032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86698" y="1449032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0164" y="1449032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74151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7E3C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FE0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725800" y="1511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770800" y="1556600"/>
            <a:ext cx="70000" cy="7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990933" y="1556600"/>
            <a:ext cx="70000" cy="7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2195866" y="1671600"/>
            <a:ext cx="440000" cy="440000"/>
          </a:xfrm>
          <a:prstGeom prst="ellipse">
            <a:avLst/>
          </a:prstGeom>
          <a:solidFill>
            <a:srgbClr val="F9EAD9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866" y="1763600"/>
            <a:ext cx="256000" cy="256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45800" y="215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— Analytics —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50833" y="2511600"/>
            <a:ext cx="1730066" cy="0"/>
          </a:xfrm>
          <a:prstGeom prst="line">
            <a:avLst/>
          </a:prstGeom>
          <a:ln w="127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65800" y="2591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365933" y="1471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4405933" y="1511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450933" y="1556600"/>
            <a:ext cx="70000" cy="7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7671066" y="1556600"/>
            <a:ext cx="70000" cy="7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5875999" y="1671600"/>
            <a:ext cx="440000" cy="440000"/>
          </a:xfrm>
          <a:prstGeom prst="ellipse">
            <a:avLst/>
          </a:prstGeom>
          <a:solidFill>
            <a:srgbClr val="D9EFE8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9" name="Picture 18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999" y="1763600"/>
            <a:ext cx="256000" cy="256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425933" y="215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— Security —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5230966" y="2511600"/>
            <a:ext cx="1730066" cy="0"/>
          </a:xfrm>
          <a:prstGeom prst="line">
            <a:avLst/>
          </a:prstGeom>
          <a:ln w="127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445933" y="2591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8046066" y="1471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8086066" y="1511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8131066" y="1556600"/>
            <a:ext cx="70000" cy="7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351199" y="1556600"/>
            <a:ext cx="70000" cy="7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556132" y="1671600"/>
            <a:ext cx="440000" cy="440000"/>
          </a:xfrm>
          <a:prstGeom prst="ellipse">
            <a:avLst/>
          </a:prstGeom>
          <a:solidFill>
            <a:srgbClr val="FCE2E2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8" name="Picture 27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8132" y="1763600"/>
            <a:ext cx="256000" cy="2560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8106066" y="215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EF4444"/>
                </a:solidFill>
                <a:latin typeface="Inter"/>
              </a:rPr>
              <a:t>— Global Reach —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8911099" y="2511600"/>
            <a:ext cx="1730066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26066" y="2591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85800" y="3817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725800" y="3857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770800" y="3902600"/>
            <a:ext cx="70000" cy="7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3990933" y="3902600"/>
            <a:ext cx="70000" cy="7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2195866" y="4017600"/>
            <a:ext cx="440000" cy="440000"/>
          </a:xfrm>
          <a:prstGeom prst="ellipse">
            <a:avLst/>
          </a:prstGeom>
          <a:solidFill>
            <a:srgbClr val="E7E8FC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7866" y="4109600"/>
            <a:ext cx="256000" cy="256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745800" y="4497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366F1"/>
                </a:solidFill>
                <a:latin typeface="Inter"/>
              </a:rPr>
              <a:t>— Performance —</a:t>
            </a:r>
          </a:p>
        </p:txBody>
      </p:sp>
      <p:cxnSp>
        <p:nvCxnSpPr>
          <p:cNvPr id="39" name="Connector 38"/>
          <p:cNvCxnSpPr/>
          <p:nvPr/>
        </p:nvCxnSpPr>
        <p:spPr>
          <a:xfrm>
            <a:off x="1550833" y="4857600"/>
            <a:ext cx="1730066" cy="0"/>
          </a:xfrm>
          <a:prstGeom prst="line">
            <a:avLst/>
          </a:prstGeom>
          <a:ln w="12700"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65800" y="4937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4365933" y="3817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ounded Rectangle 41"/>
          <p:cNvSpPr/>
          <p:nvPr/>
        </p:nvSpPr>
        <p:spPr>
          <a:xfrm>
            <a:off x="4405933" y="3857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4450933" y="3902600"/>
            <a:ext cx="70000" cy="7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7671066" y="3902600"/>
            <a:ext cx="70000" cy="7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Oval 44"/>
          <p:cNvSpPr/>
          <p:nvPr/>
        </p:nvSpPr>
        <p:spPr>
          <a:xfrm>
            <a:off x="5875999" y="4017600"/>
            <a:ext cx="440000" cy="440000"/>
          </a:xfrm>
          <a:prstGeom prst="ellipse">
            <a:avLst/>
          </a:prstGeom>
          <a:solidFill>
            <a:srgbClr val="D9EEF3"/>
          </a:solidFill>
          <a:ln w="254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6" name="Picture 45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7999" y="4109600"/>
            <a:ext cx="256000" cy="256000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4425933" y="4497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891B2"/>
                </a:solidFill>
                <a:latin typeface="Inter"/>
              </a:rPr>
              <a:t>— Team —</a:t>
            </a:r>
          </a:p>
        </p:txBody>
      </p:sp>
      <p:cxnSp>
        <p:nvCxnSpPr>
          <p:cNvPr id="48" name="Connector 47"/>
          <p:cNvCxnSpPr/>
          <p:nvPr/>
        </p:nvCxnSpPr>
        <p:spPr>
          <a:xfrm>
            <a:off x="5230966" y="4857600"/>
            <a:ext cx="1730066" cy="0"/>
          </a:xfrm>
          <a:prstGeom prst="line">
            <a:avLst/>
          </a:prstGeom>
          <a:ln w="127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445933" y="4937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046066" y="3817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Rounded Rectangle 50"/>
          <p:cNvSpPr/>
          <p:nvPr/>
        </p:nvSpPr>
        <p:spPr>
          <a:xfrm>
            <a:off x="8086066" y="3857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Oval 51"/>
          <p:cNvSpPr/>
          <p:nvPr/>
        </p:nvSpPr>
        <p:spPr>
          <a:xfrm>
            <a:off x="8131066" y="3902600"/>
            <a:ext cx="70000" cy="7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Oval 52"/>
          <p:cNvSpPr/>
          <p:nvPr/>
        </p:nvSpPr>
        <p:spPr>
          <a:xfrm>
            <a:off x="11351199" y="3902600"/>
            <a:ext cx="70000" cy="7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Oval 53"/>
          <p:cNvSpPr/>
          <p:nvPr/>
        </p:nvSpPr>
        <p:spPr>
          <a:xfrm>
            <a:off x="9556132" y="4017600"/>
            <a:ext cx="440000" cy="440000"/>
          </a:xfrm>
          <a:prstGeom prst="ellipse">
            <a:avLst/>
          </a:prstGeom>
          <a:solidFill>
            <a:srgbClr val="F7EDD9"/>
          </a:solidFill>
          <a:ln w="25400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5" name="Picture 54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8132" y="4109600"/>
            <a:ext cx="256000" cy="256000"/>
          </a:xfrm>
          <a:prstGeom prst="rect">
            <a:avLst/>
          </a:prstGeom>
        </p:spPr>
      </p:pic>
      <p:sp>
        <p:nvSpPr>
          <p:cNvPr id="56" name="TextBox 55"/>
          <p:cNvSpPr txBox="1"/>
          <p:nvPr/>
        </p:nvSpPr>
        <p:spPr>
          <a:xfrm>
            <a:off x="8106066" y="4497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CA8A04"/>
                </a:solidFill>
                <a:latin typeface="Inter"/>
              </a:rPr>
              <a:t>— Awards —</a:t>
            </a:r>
          </a:p>
        </p:txBody>
      </p:sp>
      <p:cxnSp>
        <p:nvCxnSpPr>
          <p:cNvPr id="57" name="Connector 56"/>
          <p:cNvCxnSpPr/>
          <p:nvPr/>
        </p:nvCxnSpPr>
        <p:spPr>
          <a:xfrm>
            <a:off x="8911099" y="4857600"/>
            <a:ext cx="1730066" cy="0"/>
          </a:xfrm>
          <a:prstGeom prst="line">
            <a:avLst/>
          </a:prstGeom>
          <a:ln w="12700">
            <a:solidFill>
              <a:srgbClr val="CA8A0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8126066" y="4937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13232" y="139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D97706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513232" y="244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1513232" y="349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1513232" y="454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366F1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66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84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102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120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38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066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84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02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20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138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66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084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02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20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38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66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84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02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120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38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828800" y="1429000"/>
            <a:ext cx="8534400" cy="4000000"/>
          </a:xfrm>
          <a:prstGeom prst="roundRect">
            <a:avLst>
              <a:gd name="adj" fmla="val 1171"/>
            </a:avLst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893800" y="1494000"/>
            <a:ext cx="8404400" cy="3870000"/>
          </a:xfrm>
          <a:prstGeom prst="roundRect">
            <a:avLst>
              <a:gd name="adj" fmla="val 951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2178800" y="1879000"/>
            <a:ext cx="783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374151"/>
                </a:solidFill>
                <a:latin typeface="Inter"/>
              </a:rPr>
              <a:t>Invest in
Premium Real Estate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5496000" y="3379000"/>
            <a:ext cx="12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178800" y="3629000"/>
            <a:ext cx="7834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Explore co-investment opportunities in our latest fund and development pipeline.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178800" y="4429000"/>
            <a:ext cx="2611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Email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178800" y="4729000"/>
            <a:ext cx="2611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contact@company.com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790266" y="4429000"/>
            <a:ext cx="2611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Phone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790266" y="4729000"/>
            <a:ext cx="2611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+1 (555) 123-4567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01732" y="4429000"/>
            <a:ext cx="2611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Web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01732" y="4729000"/>
            <a:ext cx="2611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www.company.com</a:t>
            </a:r>
          </a:p>
        </p:txBody>
      </p:sp>
      <p:sp>
        <p:nvSpPr>
          <p:cNvPr id="34" name="Oval 33"/>
          <p:cNvSpPr/>
          <p:nvPr/>
        </p:nvSpPr>
        <p:spPr>
          <a:xfrm>
            <a:off x="58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59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60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61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2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60200" cy="4200000"/>
          </a:xfrm>
          <a:prstGeom prst="roundRect">
            <a:avLst>
              <a:gd name="adj" fmla="val 190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1901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Pinnacle Properties acquires, develops, and manages premium commercial and residential assets across major metropolitan markets.
Our disciplined approach has delivered consistent returns for investors over two decades.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73432" y="14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2003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003532" y="14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$6.2B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Portfolio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273432" y="36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185+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Properties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9003532" y="36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42M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Sq Ft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76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94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112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130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48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076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4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2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30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148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76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094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12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30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48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76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94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12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130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48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4296000" y="1129000"/>
            <a:ext cx="3600000" cy="3600000"/>
          </a:xfrm>
          <a:prstGeom prst="ellipse">
            <a:avLst/>
          </a:prstGeom>
          <a:solidFill>
            <a:srgbClr val="FFFFFF"/>
          </a:solidFill>
          <a:ln w="381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4546000" y="1379000"/>
            <a:ext cx="3100000" cy="310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896000" y="2229000"/>
            <a:ext cx="2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Thank
You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5596000" y="3479000"/>
            <a:ext cx="10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096000" y="3629000"/>
            <a:ext cx="2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858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✉ Email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458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contact@company.com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34359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34359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☎ Phone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59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+1 (555) 123-4567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1860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1860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⌂ Website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2460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www.company.com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89361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9361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⚑ Location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9961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New York, NY</a:t>
            </a:r>
          </a:p>
        </p:txBody>
      </p:sp>
      <p:sp>
        <p:nvSpPr>
          <p:cNvPr id="40" name="Oval 39"/>
          <p:cNvSpPr/>
          <p:nvPr/>
        </p:nvSpPr>
        <p:spPr>
          <a:xfrm>
            <a:off x="58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59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60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61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62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Location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invest where demand is structural, not speculative.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Q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Quality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build and maintain assets to the highest standards of design and function.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Community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create spaces that strengthen neighborhoods and local economies.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Returns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deliver consistent, risk-adjusted returns through disciplined underwriting.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$6.2B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Portfolio Value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86698" y="1499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185+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Properties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0164" y="1499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42M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Total Sq Ft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13232" y="3835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95.8%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Occupancy Rate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386698" y="3835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7.2%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Average Cap Rate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060164" y="3835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$380M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Annual NOI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374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97706"/>
                </a:solidFill>
                <a:latin typeface="Inter"/>
              </a:rPr>
              <a:t>$6.2B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FB3B9"/>
                </a:solidFill>
                <a:latin typeface="Inter"/>
              </a:rPr>
              <a:t>Portfolio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737A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97706"/>
                </a:solidFill>
                <a:latin typeface="Inter"/>
              </a:rPr>
              <a:t>95.8%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FB3B9"/>
                </a:solidFill>
                <a:latin typeface="Inter"/>
              </a:rPr>
              <a:t>Occupancy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737A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97706"/>
                </a:solidFill>
                <a:latin typeface="Inter"/>
              </a:rPr>
              <a:t>$380M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FB3B9"/>
                </a:solidFill>
                <a:latin typeface="Inter"/>
              </a:rPr>
              <a:t>NOI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